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4"/>
  </p:notesMasterIdLst>
  <p:handoutMasterIdLst>
    <p:handoutMasterId r:id="rId15"/>
  </p:handoutMasterIdLst>
  <p:sldIdLst>
    <p:sldId id="622" r:id="rId2"/>
    <p:sldId id="623" r:id="rId3"/>
    <p:sldId id="624" r:id="rId4"/>
    <p:sldId id="625" r:id="rId5"/>
    <p:sldId id="626" r:id="rId6"/>
    <p:sldId id="627" r:id="rId7"/>
    <p:sldId id="280" r:id="rId8"/>
    <p:sldId id="279" r:id="rId9"/>
    <p:sldId id="278" r:id="rId10"/>
    <p:sldId id="281" r:id="rId11"/>
    <p:sldId id="284" r:id="rId12"/>
    <p:sldId id="285" r:id="rId13"/>
  </p:sldIdLst>
  <p:sldSz cx="9144000" cy="6858000" type="screen4x3"/>
  <p:notesSz cx="7315200" cy="96012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293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121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20" d="100"/>
        <a:sy n="120" d="100"/>
      </p:scale>
      <p:origin x="0" y="0"/>
    </p:cViewPr>
  </p:sorterViewPr>
  <p:notesViewPr>
    <p:cSldViewPr snapToGrid="0">
      <p:cViewPr varScale="1">
        <p:scale>
          <a:sx n="74" d="100"/>
          <a:sy n="74" d="100"/>
        </p:scale>
        <p:origin x="3204" y="7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84F27D04-7AF4-556E-A747-E1F691F17EFF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Class – The Life Of Christ (325)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7238C7B-5766-D05E-238E-FDA086456834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4143587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9/7/2022 pm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00AB697-C3FC-E3DC-0101-04657EF39275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Micky Galloway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240D296-44F9-54AE-1F1E-3C8F7D00B705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4143587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0A0825CC-CCF6-4556-940E-8D95A34F506F}" type="slidenum"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‹#›</a:t>
            </a:fld>
            <a:endParaRPr lang="en-US" sz="1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7588259"/>
      </p:ext>
    </p:extLst>
  </p:cSld>
  <p:clrMap bg1="lt1" tx1="dk1" bg2="lt2" tx2="dk2" accent1="accent1" accent2="accent2" accent3="accent3" accent4="accent4" accent5="accent5" accent6="accent6" hlink="hlink" folHlink="folHlink"/>
  <p:hf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r>
              <a:rPr lang="en-US"/>
              <a:t>Class – The Life Of Christ (325)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r>
              <a:rPr lang="en-US"/>
              <a:t>9/7/2022 pm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97013" y="1200150"/>
            <a:ext cx="4321175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620577"/>
            <a:ext cx="5852160" cy="3780473"/>
          </a:xfrm>
          <a:prstGeom prst="rect">
            <a:avLst/>
          </a:prstGeom>
        </p:spPr>
        <p:txBody>
          <a:bodyPr vert="horz" lIns="96661" tIns="48331" rIns="96661" bIns="48331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r>
              <a:rPr lang="en-US"/>
              <a:t>Micky Galloway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55E5EA8F-594B-4289-A562-95227C74A2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9957348"/>
      </p:ext>
    </p:extLst>
  </p:cSld>
  <p:clrMap bg1="lt1" tx1="dk1" bg2="lt2" tx2="dk2" accent1="accent1" accent2="accent2" accent3="accent3" accent4="accent4" accent5="accent5" accent6="accent6" hlink="hlink" folHlink="folHlink"/>
  <p:hf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503570">
              <a:defRPr/>
            </a:pPr>
            <a:fld id="{2805324D-FBF1-4F35-AFDA-6A3380D29EB5}" type="slidenum">
              <a:rPr lang="en-US">
                <a:solidFill>
                  <a:prstClr val="black"/>
                </a:solidFill>
                <a:latin typeface="Calibri" panose="020F0502020204030204"/>
              </a:rPr>
              <a:pPr defTabSz="503570">
                <a:defRPr/>
              </a:pPr>
              <a:t>1</a:t>
            </a:fld>
            <a:endParaRPr lang="en-US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442AD92-4F48-121E-8041-C47F2D972E91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pPr defTabSz="492489">
              <a:defRPr/>
            </a:pPr>
            <a:r>
              <a:rPr lang="en-US">
                <a:solidFill>
                  <a:prstClr val="black"/>
                </a:solidFill>
                <a:latin typeface="Calibri" panose="020F0502020204030204"/>
              </a:rPr>
              <a:t>9/7/2022 pm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7C44A13-66E7-3A43-57AF-666FA52ACCAF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 defTabSz="492489">
              <a:defRPr/>
            </a:pPr>
            <a:r>
              <a:rPr lang="en-US">
                <a:solidFill>
                  <a:prstClr val="black"/>
                </a:solidFill>
                <a:latin typeface="Calibri" panose="020F0502020204030204"/>
              </a:rPr>
              <a:t>Micky Galloway</a:t>
            </a:r>
          </a:p>
        </p:txBody>
      </p:sp>
      <p:sp>
        <p:nvSpPr>
          <p:cNvPr id="7" name="Header Placeholder 6">
            <a:extLst>
              <a:ext uri="{FF2B5EF4-FFF2-40B4-BE49-F238E27FC236}">
                <a16:creationId xmlns:a16="http://schemas.microsoft.com/office/drawing/2014/main" id="{D7B1C42D-4FA8-3257-9D46-352CE593EA7F}"/>
              </a:ext>
            </a:extLst>
          </p:cNvPr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 defTabSz="492489">
              <a:defRPr/>
            </a:pPr>
            <a:r>
              <a:rPr lang="en-US">
                <a:solidFill>
                  <a:prstClr val="black"/>
                </a:solidFill>
                <a:latin typeface="Calibri" panose="020F0502020204030204"/>
              </a:rPr>
              <a:t>Class – The Life Of Christ (325)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 useBgFill="1">
        <p:nvSpPr>
          <p:cNvPr id="5" name="Rounded Rectangle 4"/>
          <p:cNvSpPr/>
          <p:nvPr/>
        </p:nvSpPr>
        <p:spPr>
          <a:xfrm>
            <a:off x="65088" y="69850"/>
            <a:ext cx="9013825" cy="6691313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63500" y="1449388"/>
            <a:ext cx="9020175" cy="15271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3500" y="1397000"/>
            <a:ext cx="9020175" cy="12065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63500" y="2976563"/>
            <a:ext cx="9020175" cy="11112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1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5E47BDA-7451-4F61-B05F-952DC291DB6C}" type="datetimeFigureOut">
              <a:rPr lang="en-US" smtClean="0"/>
              <a:t>9/9/2022</a:t>
            </a:fld>
            <a:endParaRPr lang="en-US"/>
          </a:p>
        </p:txBody>
      </p:sp>
      <p:sp>
        <p:nvSpPr>
          <p:cNvPr id="12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3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3B097264-5E35-4A90-81F3-50E98FAE2C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695939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5E47BDA-7451-4F61-B05F-952DC291DB6C}" type="datetimeFigureOut">
              <a:rPr lang="en-US" smtClean="0"/>
              <a:t>9/9/2022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B097264-5E35-4A90-81F3-50E98FAE2C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59770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5E47BDA-7451-4F61-B05F-952DC291DB6C}" type="datetimeFigureOut">
              <a:rPr lang="en-US" smtClean="0"/>
              <a:t>9/9/2022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B097264-5E35-4A90-81F3-50E98FAE2C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95538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5E47BDA-7451-4F61-B05F-952DC291DB6C}" type="datetimeFigureOut">
              <a:rPr lang="en-US" smtClean="0"/>
              <a:t>9/9/2022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B097264-5E35-4A90-81F3-50E98FAE2C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64731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 useBgFill="1">
        <p:nvSpPr>
          <p:cNvPr id="5" name="Rounded Rectangle 4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 flipV="1">
            <a:off x="69850" y="2376488"/>
            <a:ext cx="9013825" cy="920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9850" y="2341563"/>
            <a:ext cx="9013825" cy="46037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68263" y="2468563"/>
            <a:ext cx="9015412" cy="4603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/>
          <a:lstStyle>
            <a:lvl1pPr algn="l">
              <a:buNone/>
              <a:defRPr sz="4000" b="0" cap="none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5E47BDA-7451-4F61-B05F-952DC291DB6C}" type="datetimeFigureOut">
              <a:rPr lang="en-US" smtClean="0"/>
              <a:t>9/9/2022</a:t>
            </a:fld>
            <a:endParaRPr lang="en-US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050" y="6208713"/>
            <a:ext cx="457200" cy="457200"/>
          </a:xfrm>
        </p:spPr>
        <p:txBody>
          <a:bodyPr/>
          <a:lstStyle>
            <a:lvl1pPr>
              <a:defRPr/>
            </a:lvl1pPr>
          </a:lstStyle>
          <a:p>
            <a:fld id="{3B097264-5E35-4A90-81F3-50E98FAE2C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053932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5E47BDA-7451-4F61-B05F-952DC291DB6C}" type="datetimeFigureOut">
              <a:rPr lang="en-US" smtClean="0"/>
              <a:t>9/9/2022</a:t>
            </a:fld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B097264-5E35-4A90-81F3-50E98FAE2C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42947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5E47BDA-7451-4F61-B05F-952DC291DB6C}" type="datetimeFigureOut">
              <a:rPr lang="en-US" smtClean="0"/>
              <a:t>9/9/2022</a:t>
            </a:fld>
            <a:endParaRPr lang="en-US"/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B097264-5E35-4A90-81F3-50E98FAE2C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90828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5E47BDA-7451-4F61-B05F-952DC291DB6C}" type="datetimeFigureOut">
              <a:rPr lang="en-US" smtClean="0"/>
              <a:t>9/9/2022</a:t>
            </a:fld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B097264-5E35-4A90-81F3-50E98FAE2C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67350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5E47BDA-7451-4F61-B05F-952DC291DB6C}" type="datetimeFigureOut">
              <a:rPr lang="en-US" smtClean="0"/>
              <a:t>9/9/2022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B097264-5E35-4A90-81F3-50E98FAE2C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2729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 useBgFill="1">
        <p:nvSpPr>
          <p:cNvPr id="6" name="Rounded Rectangle 5"/>
          <p:cNvSpPr/>
          <p:nvPr/>
        </p:nvSpPr>
        <p:spPr>
          <a:xfrm>
            <a:off x="63500" y="69850"/>
            <a:ext cx="9013825" cy="6692900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/>
          <a:lstStyle>
            <a:lvl1pPr algn="l">
              <a:buNone/>
              <a:defRPr sz="40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5E47BDA-7451-4F61-B05F-952DC291DB6C}" type="datetimeFigureOut">
              <a:rPr lang="en-US" smtClean="0"/>
              <a:t>9/9/2022</a:t>
            </a:fld>
            <a:endParaRPr lang="en-US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B097264-5E35-4A90-81F3-50E98FAE2C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68625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 flipV="1">
            <a:off x="68263" y="4683125"/>
            <a:ext cx="9007475" cy="920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68263" y="4649788"/>
            <a:ext cx="9007475" cy="46037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8263" y="4773613"/>
            <a:ext cx="9007475" cy="4762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5E47BDA-7451-4F61-B05F-952DC291DB6C}" type="datetimeFigureOut">
              <a:rPr lang="en-US" smtClean="0"/>
              <a:t>9/9/2022</a:t>
            </a:fld>
            <a:endParaRPr lang="en-US"/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050" y="6208713"/>
            <a:ext cx="457200" cy="457200"/>
          </a:xfrm>
        </p:spPr>
        <p:txBody>
          <a:bodyPr/>
          <a:lstStyle>
            <a:lvl1pPr>
              <a:defRPr/>
            </a:lvl1pPr>
          </a:lstStyle>
          <a:p>
            <a:fld id="{3B097264-5E35-4A90-81F3-50E98FAE2C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49823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3500" y="69850"/>
            <a:ext cx="9013825" cy="6692900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028" name="Title Placeholder 21"/>
          <p:cNvSpPr>
            <a:spLocks noGrp="1"/>
          </p:cNvSpPr>
          <p:nvPr>
            <p:ph type="title"/>
          </p:nvPr>
        </p:nvSpPr>
        <p:spPr bwMode="auto">
          <a:xfrm>
            <a:off x="914400" y="274638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9144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9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914400" y="1447800"/>
            <a:ext cx="77724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35E47BDA-7451-4F61-B05F-952DC291DB6C}" type="datetimeFigureOut">
              <a:rPr lang="en-US" smtClean="0"/>
              <a:t>9/9/2022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050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3B097264-5E35-4A90-81F3-50E98FAE2C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98805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9pPr>
    </p:titleStyle>
    <p:bodyStyle>
      <a:lvl1pPr marL="273050" indent="-273050" algn="l" rtl="0" eaLnBrk="1" fontAlgn="base" hangingPunct="1">
        <a:spcBef>
          <a:spcPts val="575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28600" algn="l" rtl="0" eaLnBrk="1" fontAlgn="base" hangingPunct="1">
        <a:spcBef>
          <a:spcPts val="375"/>
        </a:spcBef>
        <a:spcAft>
          <a:spcPct val="0"/>
        </a:spcAft>
        <a:buClr>
          <a:schemeClr val="accent2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325" indent="-228600" algn="l" rtl="0" eaLnBrk="1" fontAlgn="base" hangingPunct="1">
        <a:spcBef>
          <a:spcPts val="375"/>
        </a:spcBef>
        <a:spcAft>
          <a:spcPct val="0"/>
        </a:spcAft>
        <a:buClr>
          <a:srgbClr val="E6B1AB"/>
        </a:buClr>
        <a:buSzPct val="8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228600" algn="l" rtl="0" eaLnBrk="1" fontAlgn="base" hangingPunct="1">
        <a:spcBef>
          <a:spcPts val="375"/>
        </a:spcBef>
        <a:spcAft>
          <a:spcPct val="0"/>
        </a:spcAft>
        <a:buClr>
          <a:srgbClr val="A28E6A"/>
        </a:buClr>
        <a:buSzPct val="80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fontAlgn="base" hangingPunct="1">
        <a:spcBef>
          <a:spcPts val="375"/>
        </a:spcBef>
        <a:spcAft>
          <a:spcPct val="0"/>
        </a:spcAft>
        <a:buClr>
          <a:srgbClr val="A28E6A"/>
        </a:buClr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56113"/>
            <a:ext cx="7772400" cy="1369606"/>
          </a:xfrm>
        </p:spPr>
        <p:txBody>
          <a:bodyPr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The Last Week </a:t>
            </a:r>
            <a:br>
              <a:rPr lang="en-US" dirty="0">
                <a:solidFill>
                  <a:schemeClr val="bg1"/>
                </a:solidFill>
              </a:rPr>
            </a:br>
            <a:r>
              <a:rPr lang="en-US" dirty="0">
                <a:solidFill>
                  <a:schemeClr val="bg1"/>
                </a:solidFill>
              </a:rPr>
              <a:t>Of Jesus’ Life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8750" y="3219450"/>
            <a:ext cx="8839200" cy="2862322"/>
          </a:xfrm>
        </p:spPr>
        <p:txBody>
          <a:bodyPr>
            <a:spAutoFit/>
          </a:bodyPr>
          <a:lstStyle/>
          <a:p>
            <a:pPr>
              <a:spcBef>
                <a:spcPts val="0"/>
              </a:spcBef>
            </a:pPr>
            <a:r>
              <a:rPr lang="en-US" sz="3000" b="1" dirty="0">
                <a:solidFill>
                  <a:schemeClr val="tx1"/>
                </a:solidFill>
              </a:rPr>
              <a:t>The Garden Of Gethsemane </a:t>
            </a:r>
          </a:p>
          <a:p>
            <a:pPr>
              <a:spcBef>
                <a:spcPts val="0"/>
              </a:spcBef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ea typeface="+mj-ea"/>
                <a:cs typeface="+mj-cs"/>
              </a:rPr>
              <a:t>Matthew 26:30, 36-46; Mark 14:26, 32-42; </a:t>
            </a:r>
            <a:b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ea typeface="+mj-ea"/>
                <a:cs typeface="+mj-cs"/>
              </a:rPr>
            </a:b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ea typeface="+mj-ea"/>
                <a:cs typeface="+mj-cs"/>
              </a:rPr>
              <a:t>Luke 22:39-46; John 18:1 </a:t>
            </a:r>
          </a:p>
          <a:p>
            <a:pPr>
              <a:spcBef>
                <a:spcPts val="0"/>
              </a:spcBef>
            </a:pPr>
            <a:r>
              <a:rPr lang="en-US" sz="3000" dirty="0">
                <a:solidFill>
                  <a:schemeClr val="tx1"/>
                </a:solidFill>
              </a:rPr>
              <a:t>and </a:t>
            </a:r>
            <a:r>
              <a:rPr lang="en-US" sz="3000" b="1" dirty="0">
                <a:solidFill>
                  <a:schemeClr val="tx1"/>
                </a:solidFill>
              </a:rPr>
              <a:t>Peter’s Denial</a:t>
            </a:r>
          </a:p>
          <a:p>
            <a:pPr>
              <a:spcBef>
                <a:spcPts val="0"/>
              </a:spcBef>
            </a:pPr>
            <a:r>
              <a:rPr lang="en-US" sz="2800" dirty="0">
                <a:solidFill>
                  <a:schemeClr val="tx1"/>
                </a:solidFill>
              </a:rPr>
              <a:t>Matthew 26:58, 69-75; Mark 14:54, 66-72; </a:t>
            </a:r>
            <a:br>
              <a:rPr lang="en-US" sz="2800" dirty="0">
                <a:solidFill>
                  <a:schemeClr val="tx1"/>
                </a:solidFill>
              </a:rPr>
            </a:br>
            <a:r>
              <a:rPr lang="en-US" sz="2800" dirty="0">
                <a:solidFill>
                  <a:schemeClr val="tx1"/>
                </a:solidFill>
              </a:rPr>
              <a:t>Luke 22:54-62; John 18:15-18, 25-27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BBBBBB4-4022-427B-9D6F-D8642599F705}" type="slidenum"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Franklin Gothic Book"/>
                <a:ea typeface="+mj-ea"/>
                <a:cs typeface="+mj-cs"/>
              </a:rPr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Franklin Gothic Book"/>
              <a:ea typeface="+mj-ea"/>
              <a:cs typeface="+mj-cs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498FA94-B140-C35F-D73C-8F6A436CE0B6}"/>
              </a:ext>
            </a:extLst>
          </p:cNvPr>
          <p:cNvSpPr txBox="1"/>
          <p:nvPr/>
        </p:nvSpPr>
        <p:spPr>
          <a:xfrm>
            <a:off x="2821924" y="6144280"/>
            <a:ext cx="352853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800" b="1" dirty="0">
                <a:latin typeface="Lucida Sans Unicode"/>
              </a:rPr>
              <a:t>September 7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Lucida Sans Unicode"/>
                <a:ea typeface="+mn-ea"/>
                <a:cs typeface="+mn-cs"/>
              </a:rPr>
              <a:t>, 2022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3478" y="1481328"/>
            <a:ext cx="8886825" cy="4919472"/>
          </a:xfrm>
        </p:spPr>
        <p:txBody>
          <a:bodyPr>
            <a:spAutoFit/>
          </a:bodyPr>
          <a:lstStyle/>
          <a:p>
            <a:r>
              <a:rPr lang="en-US" sz="2800" dirty="0"/>
              <a:t>Contention among the disciples over who was greatest. </a:t>
            </a:r>
            <a:br>
              <a:rPr lang="en-US" sz="2800" dirty="0"/>
            </a:br>
            <a:r>
              <a:rPr lang="en-US" sz="2800" dirty="0"/>
              <a:t>Luke 22:24-30</a:t>
            </a:r>
          </a:p>
          <a:p>
            <a:r>
              <a:rPr lang="en-US" sz="2800" dirty="0"/>
              <a:t>Jesus washing the disciples’ feet. John 13:1-20</a:t>
            </a:r>
          </a:p>
          <a:p>
            <a:r>
              <a:rPr lang="en-US" sz="2800" dirty="0"/>
              <a:t>The departure of Judas. John 13:27-30</a:t>
            </a:r>
          </a:p>
          <a:p>
            <a:r>
              <a:rPr lang="en-US" sz="2800" dirty="0"/>
              <a:t>Promise of the Holy Spirit upon the apostles. John 14:26; 15:26; 16:13</a:t>
            </a:r>
          </a:p>
          <a:p>
            <a:r>
              <a:rPr lang="en-US" sz="2800" dirty="0"/>
              <a:t>Prayer of Jesus. John 17</a:t>
            </a:r>
          </a:p>
          <a:p>
            <a:pPr marL="0" indent="0">
              <a:buNone/>
            </a:pPr>
            <a:endParaRPr lang="en-US" sz="2800" dirty="0"/>
          </a:p>
          <a:p>
            <a:r>
              <a:rPr lang="en-US" sz="2800" dirty="0"/>
              <a:t>Thursday night into early Friday morning Jesus was arrested and taken to be tried before Caiaphas. (Matthew 26:47-75)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BBBBBB4-4022-427B-9D6F-D8642599F705}" type="slidenum"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/>
                <a:ea typeface="+mj-ea"/>
                <a:cs typeface="+mj-cs"/>
              </a:rPr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Franklin Gothic Book"/>
              <a:ea typeface="+mj-ea"/>
              <a:cs typeface="+mj-cs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914400" y="663585"/>
            <a:ext cx="7772400" cy="754053"/>
          </a:xfrm>
        </p:spPr>
        <p:txBody>
          <a:bodyPr>
            <a:spAutoFit/>
          </a:bodyPr>
          <a:lstStyle/>
          <a:p>
            <a:r>
              <a:rPr lang="en-US" b="1" dirty="0">
                <a:solidFill>
                  <a:schemeClr val="tx1"/>
                </a:solidFill>
              </a:rPr>
              <a:t>Review: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826918"/>
            <a:ext cx="8229600" cy="1969770"/>
          </a:xfrm>
        </p:spPr>
        <p:txBody>
          <a:bodyPr>
            <a:spAutoFit/>
          </a:bodyPr>
          <a:lstStyle/>
          <a:p>
            <a:pPr>
              <a:buNone/>
            </a:pPr>
            <a:r>
              <a:rPr lang="en-US" sz="2800" b="1" dirty="0"/>
              <a:t>Late Thursday night.</a:t>
            </a:r>
          </a:p>
          <a:p>
            <a:r>
              <a:rPr lang="en-US" sz="2800" dirty="0"/>
              <a:t>Gethsemane means “the place of oil-presses.”</a:t>
            </a:r>
          </a:p>
          <a:p>
            <a:r>
              <a:rPr lang="en-US" sz="2800" dirty="0"/>
              <a:t>Instructed Peter, James, and John to watch and pray.</a:t>
            </a:r>
            <a:br>
              <a:rPr lang="en-US" sz="2800" dirty="0"/>
            </a:br>
            <a:r>
              <a:rPr lang="en-US" sz="2800" dirty="0"/>
              <a:t>Mark 14:38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BBBBBB4-4022-427B-9D6F-D8642599F705}" type="slidenum"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/>
                <a:ea typeface="+mj-ea"/>
                <a:cs typeface="+mj-cs"/>
              </a:rPr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Franklin Gothic Book"/>
              <a:ea typeface="+mj-ea"/>
              <a:cs typeface="+mj-cs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72721"/>
            <a:ext cx="8229600" cy="1708160"/>
          </a:xfrm>
        </p:spPr>
        <p:txBody>
          <a:bodyPr>
            <a:spAutoFit/>
          </a:bodyPr>
          <a:lstStyle/>
          <a:p>
            <a:r>
              <a:rPr lang="en-US" b="1" dirty="0">
                <a:solidFill>
                  <a:schemeClr val="tx1"/>
                </a:solidFill>
              </a:rPr>
              <a:t>The Garden Of Gethsemane </a:t>
            </a:r>
            <a:br>
              <a:rPr lang="en-US" b="1" dirty="0">
                <a:solidFill>
                  <a:schemeClr val="tx1"/>
                </a:solidFill>
              </a:rPr>
            </a:br>
            <a:r>
              <a:rPr lang="en-US" sz="3100" b="1" dirty="0">
                <a:solidFill>
                  <a:schemeClr val="tx1"/>
                </a:solidFill>
              </a:rPr>
              <a:t>Matthew 26:30, 36-46; Mark 14:26, 32-42; </a:t>
            </a:r>
            <a:br>
              <a:rPr lang="en-US" sz="3100" b="1" dirty="0">
                <a:solidFill>
                  <a:schemeClr val="tx1"/>
                </a:solidFill>
              </a:rPr>
            </a:br>
            <a:r>
              <a:rPr lang="en-US" sz="3100" b="1" dirty="0">
                <a:solidFill>
                  <a:schemeClr val="tx1"/>
                </a:solidFill>
              </a:rPr>
              <a:t>Luke 22:39-46; John 18:1</a:t>
            </a:r>
            <a:endParaRPr lang="en-US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40381" y="1771454"/>
            <a:ext cx="8686800" cy="5057795"/>
          </a:xfrm>
          <a:noFill/>
        </p:spPr>
        <p:txBody>
          <a:bodyPr>
            <a:spAutoFit/>
          </a:bodyPr>
          <a:lstStyle/>
          <a:p>
            <a:pPr>
              <a:buNone/>
            </a:pPr>
            <a:r>
              <a:rPr lang="en-US" sz="3000" b="1" dirty="0"/>
              <a:t>Late Thursday night.</a:t>
            </a:r>
          </a:p>
          <a:p>
            <a:pPr>
              <a:buNone/>
            </a:pPr>
            <a:r>
              <a:rPr lang="en-US" b="1" dirty="0"/>
              <a:t>Jesus was sorrowful and sore troubled.</a:t>
            </a:r>
          </a:p>
          <a:p>
            <a:r>
              <a:rPr lang="en-US" sz="3000" dirty="0"/>
              <a:t>Jesus prayed.</a:t>
            </a:r>
          </a:p>
          <a:p>
            <a:pPr lvl="1">
              <a:buNone/>
            </a:pPr>
            <a:r>
              <a:rPr lang="en-US" sz="2600" dirty="0"/>
              <a:t>Matthew 26:39-44, </a:t>
            </a:r>
            <a:r>
              <a:rPr lang="en-US" sz="2600" i="1" dirty="0"/>
              <a:t>“My Father, if it be possible, let this cup pass away from me: nevertheless, not as I will, but as thou wilt … Again a </a:t>
            </a:r>
            <a:r>
              <a:rPr lang="en-US" sz="2600" i="1" u="sng" dirty="0"/>
              <a:t>second</a:t>
            </a:r>
            <a:r>
              <a:rPr lang="en-US" sz="2600" i="1" dirty="0"/>
              <a:t> time he went away, and </a:t>
            </a:r>
            <a:r>
              <a:rPr lang="en-US" sz="3000" b="1" i="1" dirty="0"/>
              <a:t>prayed</a:t>
            </a:r>
            <a:r>
              <a:rPr lang="en-US" sz="2600" i="1" dirty="0"/>
              <a:t>, saying, My Father, if this cannot pass away, except I drink it, thy will be done … And he left them again, and went away, and </a:t>
            </a:r>
            <a:r>
              <a:rPr lang="en-US" sz="3000" b="1" i="1" dirty="0"/>
              <a:t>prayed</a:t>
            </a:r>
            <a:r>
              <a:rPr lang="en-US" sz="2600" i="1" dirty="0"/>
              <a:t> a </a:t>
            </a:r>
            <a:r>
              <a:rPr lang="en-US" sz="2600" i="1" u="sng" dirty="0"/>
              <a:t>third</a:t>
            </a:r>
            <a:r>
              <a:rPr lang="en-US" sz="2600" i="1" dirty="0"/>
              <a:t> time, saying again the same words.”</a:t>
            </a:r>
          </a:p>
          <a:p>
            <a:pPr lvl="1">
              <a:buNone/>
            </a:pPr>
            <a:r>
              <a:rPr lang="en-US" sz="2600" dirty="0"/>
              <a:t>Luke 22:44, </a:t>
            </a:r>
            <a:r>
              <a:rPr lang="en-US" sz="2600" i="1" dirty="0"/>
              <a:t>“And being in an </a:t>
            </a:r>
            <a:r>
              <a:rPr lang="en-US" sz="3000" b="1" i="1" dirty="0"/>
              <a:t>agony he prayed more earnestly;</a:t>
            </a:r>
            <a:r>
              <a:rPr lang="en-US" sz="2600" i="1" dirty="0"/>
              <a:t> and his sweat became as it were great drops of blood falling down upon the ground.”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BBBBBB4-4022-427B-9D6F-D8642599F705}" type="slidenum"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/>
                <a:ea typeface="+mj-ea"/>
                <a:cs typeface="+mj-cs"/>
              </a:rPr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Franklin Gothic Book"/>
              <a:ea typeface="+mj-ea"/>
              <a:cs typeface="+mj-cs"/>
            </a:endParaRPr>
          </a:p>
        </p:txBody>
      </p:sp>
      <p:sp>
        <p:nvSpPr>
          <p:cNvPr id="7" name="Title 3"/>
          <p:cNvSpPr>
            <a:spLocks noGrp="1"/>
          </p:cNvSpPr>
          <p:nvPr>
            <p:ph type="title"/>
          </p:nvPr>
        </p:nvSpPr>
        <p:spPr>
          <a:xfrm>
            <a:off x="457200" y="72721"/>
            <a:ext cx="8229600" cy="1708160"/>
          </a:xfrm>
        </p:spPr>
        <p:txBody>
          <a:bodyPr>
            <a:spAutoFit/>
          </a:bodyPr>
          <a:lstStyle/>
          <a:p>
            <a:r>
              <a:rPr lang="en-US" b="1" dirty="0">
                <a:solidFill>
                  <a:schemeClr val="tx1"/>
                </a:solidFill>
              </a:rPr>
              <a:t>The Garden Of Gethsemane </a:t>
            </a:r>
            <a:br>
              <a:rPr lang="en-US" b="1" dirty="0">
                <a:solidFill>
                  <a:schemeClr val="tx1"/>
                </a:solidFill>
              </a:rPr>
            </a:br>
            <a:r>
              <a:rPr lang="en-US" sz="3100" b="1" dirty="0">
                <a:solidFill>
                  <a:schemeClr val="tx1"/>
                </a:solidFill>
              </a:rPr>
              <a:t>Matthew 26:30, 36-46; Mark 14:26, 32-42; </a:t>
            </a:r>
            <a:br>
              <a:rPr lang="en-US" sz="3100" b="1" dirty="0">
                <a:solidFill>
                  <a:schemeClr val="tx1"/>
                </a:solidFill>
              </a:rPr>
            </a:br>
            <a:r>
              <a:rPr lang="en-US" sz="3100" b="1" dirty="0">
                <a:solidFill>
                  <a:schemeClr val="tx1"/>
                </a:solidFill>
              </a:rPr>
              <a:t>Luke 22:39-46; John 18:1</a:t>
            </a:r>
            <a:endParaRPr lang="en-US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546748" y="1447800"/>
            <a:ext cx="8097627" cy="2298065"/>
          </a:xfrm>
        </p:spPr>
        <p:txBody>
          <a:bodyPr wrap="square">
            <a:spAutoFit/>
          </a:bodyPr>
          <a:lstStyle/>
          <a:p>
            <a:r>
              <a:rPr lang="en-US" sz="2800" b="1" dirty="0"/>
              <a:t>Friday: </a:t>
            </a:r>
            <a:r>
              <a:rPr lang="en-US" sz="2800" dirty="0"/>
              <a:t>Jesus came to </a:t>
            </a:r>
            <a:r>
              <a:rPr lang="en-US" sz="2800" i="1" dirty="0"/>
              <a:t>“Bethphage and Bethany at the mount of Olives”</a:t>
            </a:r>
            <a:r>
              <a:rPr lang="en-US" sz="2800" dirty="0"/>
              <a:t> (Mark 11:1), </a:t>
            </a:r>
            <a:r>
              <a:rPr lang="en-US" sz="2800" i="1" dirty="0"/>
              <a:t>“six days before the passover” </a:t>
            </a:r>
            <a:r>
              <a:rPr lang="en-US" sz="2800" dirty="0"/>
              <a:t>(John 12:1).</a:t>
            </a:r>
          </a:p>
          <a:p>
            <a:pPr lvl="1"/>
            <a:r>
              <a:rPr lang="en-US" sz="2800" dirty="0"/>
              <a:t> Jesus would not have traveled on the Sabbath more than a </a:t>
            </a:r>
            <a:r>
              <a:rPr lang="en-US" sz="2800" i="1" dirty="0"/>
              <a:t>“Sabbath day’s journey” </a:t>
            </a:r>
            <a:r>
              <a:rPr lang="en-US" sz="2800" dirty="0"/>
              <a:t>– the distance from the Mount of Olives to Jerusalem (Acts 1:12).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BBBBBB4-4022-427B-9D6F-D8642599F705}" type="slidenum"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/>
                <a:ea typeface="+mj-ea"/>
                <a:cs typeface="+mj-cs"/>
              </a:rPr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Franklin Gothic Book"/>
              <a:ea typeface="+mj-ea"/>
              <a:cs typeface="+mj-cs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914400" y="663585"/>
            <a:ext cx="7772400" cy="754053"/>
          </a:xfrm>
        </p:spPr>
        <p:txBody>
          <a:bodyPr>
            <a:spAutoFit/>
          </a:bodyPr>
          <a:lstStyle/>
          <a:p>
            <a:r>
              <a:rPr lang="en-US" b="1" dirty="0">
                <a:solidFill>
                  <a:schemeClr val="tx1"/>
                </a:solidFill>
              </a:rPr>
              <a:t>Review: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41021" y="1447800"/>
            <a:ext cx="7871381" cy="1928733"/>
          </a:xfrm>
        </p:spPr>
        <p:txBody>
          <a:bodyPr wrap="square">
            <a:spAutoFit/>
          </a:bodyPr>
          <a:lstStyle/>
          <a:p>
            <a:r>
              <a:rPr lang="en-US" sz="2800" b="1" dirty="0"/>
              <a:t>Saturday: (The Sabbath Day). </a:t>
            </a:r>
            <a:r>
              <a:rPr lang="en-US" sz="2800" dirty="0"/>
              <a:t>While in Bethany at the house of Simon the Leper (Mark 14:3; Matthew 26:6), Mary anointed Jesus’ feet (John 12:3).</a:t>
            </a:r>
          </a:p>
          <a:p>
            <a:pPr lvl="1"/>
            <a:r>
              <a:rPr lang="en-US" sz="3200" dirty="0"/>
              <a:t>Judas rebuked her.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BBBBBB4-4022-427B-9D6F-D8642599F705}" type="slidenum"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/>
                <a:ea typeface="+mj-ea"/>
                <a:cs typeface="+mj-cs"/>
              </a:rPr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Franklin Gothic Book"/>
              <a:ea typeface="+mj-ea"/>
              <a:cs typeface="+mj-cs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914400" y="663585"/>
            <a:ext cx="7772400" cy="754053"/>
          </a:xfrm>
        </p:spPr>
        <p:txBody>
          <a:bodyPr>
            <a:spAutoFit/>
          </a:bodyPr>
          <a:lstStyle/>
          <a:p>
            <a:r>
              <a:rPr lang="en-US" b="1" dirty="0">
                <a:solidFill>
                  <a:schemeClr val="tx1"/>
                </a:solidFill>
              </a:rPr>
              <a:t>Review: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523875" y="1447800"/>
            <a:ext cx="8162925" cy="4149854"/>
          </a:xfrm>
        </p:spPr>
        <p:txBody>
          <a:bodyPr>
            <a:spAutoFit/>
          </a:bodyPr>
          <a:lstStyle/>
          <a:p>
            <a:pPr>
              <a:buNone/>
            </a:pPr>
            <a:r>
              <a:rPr lang="en-US" sz="2800" b="1" dirty="0"/>
              <a:t>Sunday: </a:t>
            </a:r>
            <a:r>
              <a:rPr lang="en-US" sz="2800" i="1" dirty="0"/>
              <a:t>“The next day”</a:t>
            </a:r>
            <a:r>
              <a:rPr lang="en-US" sz="2800" dirty="0"/>
              <a:t> (John 12:12-13).</a:t>
            </a:r>
          </a:p>
          <a:p>
            <a:r>
              <a:rPr lang="en-US" sz="2800" i="1" dirty="0"/>
              <a:t> </a:t>
            </a:r>
            <a:r>
              <a:rPr lang="en-US" sz="2800" dirty="0"/>
              <a:t>Jesus entered the city on </a:t>
            </a:r>
            <a:r>
              <a:rPr lang="en-US" sz="2800" i="1" dirty="0"/>
              <a:t>“a young colt”</a:t>
            </a:r>
            <a:r>
              <a:rPr lang="en-US" sz="2800" dirty="0"/>
              <a:t> (John 12:14).</a:t>
            </a:r>
          </a:p>
          <a:p>
            <a:pPr lvl="1"/>
            <a:r>
              <a:rPr lang="en-US" sz="2800" dirty="0"/>
              <a:t>Mark 11:9-10, </a:t>
            </a:r>
            <a:r>
              <a:rPr lang="en-US" sz="2800" i="1" dirty="0"/>
              <a:t>“And they that went before, and they that followed, cried, </a:t>
            </a:r>
            <a:r>
              <a:rPr lang="en-US" sz="2800" b="1" i="1" dirty="0"/>
              <a:t>Hosanna; Blessed (is) he that cometh in the name of the Lord: </a:t>
            </a:r>
            <a:r>
              <a:rPr lang="en-US" sz="2800" b="1" i="1" u="sng" dirty="0"/>
              <a:t>Blessed (is) the kingdom that cometh, (the kingdom) of our father David</a:t>
            </a:r>
            <a:r>
              <a:rPr lang="en-US" sz="2800" b="1" i="1" dirty="0"/>
              <a:t>: Hosanna in the highest</a:t>
            </a:r>
            <a:r>
              <a:rPr lang="en-US" sz="2800" i="1" dirty="0"/>
              <a:t>.”</a:t>
            </a:r>
          </a:p>
          <a:p>
            <a:pPr lvl="1"/>
            <a:r>
              <a:rPr lang="en-US" sz="2800" dirty="0"/>
              <a:t>Went into the temple and </a:t>
            </a:r>
            <a:r>
              <a:rPr lang="en-US" sz="2800" i="1" dirty="0"/>
              <a:t>“looked around,” </a:t>
            </a:r>
            <a:r>
              <a:rPr lang="en-US" sz="2800" dirty="0"/>
              <a:t>but </a:t>
            </a:r>
            <a:r>
              <a:rPr lang="en-US" sz="2800" i="1" dirty="0"/>
              <a:t>“it being now eventide” </a:t>
            </a:r>
            <a:r>
              <a:rPr lang="en-US" sz="2800" dirty="0"/>
              <a:t>he returned to Bethany (Mark 11:11).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BBBBBB4-4022-427B-9D6F-D8642599F705}" type="slidenum"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/>
                <a:ea typeface="+mj-ea"/>
                <a:cs typeface="+mj-cs"/>
              </a:rPr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Franklin Gothic Book"/>
              <a:ea typeface="+mj-ea"/>
              <a:cs typeface="+mj-cs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914400" y="663585"/>
            <a:ext cx="7772400" cy="754053"/>
          </a:xfrm>
        </p:spPr>
        <p:txBody>
          <a:bodyPr>
            <a:spAutoFit/>
          </a:bodyPr>
          <a:lstStyle/>
          <a:p>
            <a:r>
              <a:rPr lang="en-US" b="1" dirty="0">
                <a:solidFill>
                  <a:schemeClr val="tx1"/>
                </a:solidFill>
              </a:rPr>
              <a:t>Review: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03250" y="1447800"/>
            <a:ext cx="8083550" cy="4760278"/>
          </a:xfrm>
        </p:spPr>
        <p:txBody>
          <a:bodyPr>
            <a:spAutoFit/>
          </a:bodyPr>
          <a:lstStyle/>
          <a:p>
            <a:pPr>
              <a:buNone/>
            </a:pPr>
            <a:r>
              <a:rPr lang="en-US" sz="2800" b="1" dirty="0"/>
              <a:t>Monday: </a:t>
            </a:r>
            <a:r>
              <a:rPr lang="en-US" sz="2800" dirty="0"/>
              <a:t>On </a:t>
            </a:r>
            <a:r>
              <a:rPr lang="en-US" sz="2800" i="1" dirty="0"/>
              <a:t>“the next day.” </a:t>
            </a:r>
          </a:p>
          <a:p>
            <a:r>
              <a:rPr lang="en-US" sz="2800" dirty="0"/>
              <a:t>He cursed the fig tree. (Mark 11:12)</a:t>
            </a:r>
          </a:p>
          <a:p>
            <a:r>
              <a:rPr lang="en-US" sz="2800" dirty="0"/>
              <a:t>Jesus entered the temple and cast out the merchandisers. Mark 11:15-18</a:t>
            </a:r>
          </a:p>
          <a:p>
            <a:pPr lvl="1"/>
            <a:r>
              <a:rPr lang="en-US" sz="2800" dirty="0"/>
              <a:t>Jesus had cast out the merchandisers early on in His ministry. cf. John 2:13-25</a:t>
            </a:r>
          </a:p>
          <a:p>
            <a:r>
              <a:rPr lang="en-US" sz="2800" dirty="0"/>
              <a:t>Jesus and the disciples return to the mount of olives (Bethany, Matthew 21:17; Luke 21:37), in the evening.</a:t>
            </a:r>
          </a:p>
          <a:p>
            <a:r>
              <a:rPr lang="en-US" sz="2800" i="1" dirty="0"/>
              <a:t>“When evening had come, He went out of the city.”</a:t>
            </a:r>
            <a:r>
              <a:rPr lang="en-US" sz="2800" dirty="0"/>
              <a:t> Mark 11:19 NKJV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BBBBBB4-4022-427B-9D6F-D8642599F705}" type="slidenum"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/>
                <a:ea typeface="+mj-ea"/>
                <a:cs typeface="+mj-cs"/>
              </a:rPr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Franklin Gothic Book"/>
              <a:ea typeface="+mj-ea"/>
              <a:cs typeface="+mj-cs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914400" y="663585"/>
            <a:ext cx="7772400" cy="754053"/>
          </a:xfrm>
        </p:spPr>
        <p:txBody>
          <a:bodyPr>
            <a:spAutoFit/>
          </a:bodyPr>
          <a:lstStyle/>
          <a:p>
            <a:r>
              <a:rPr lang="en-US" b="1" dirty="0">
                <a:solidFill>
                  <a:schemeClr val="tx1"/>
                </a:solidFill>
              </a:rPr>
              <a:t>Review: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30956" y="1481328"/>
            <a:ext cx="8686800" cy="4201150"/>
          </a:xfrm>
        </p:spPr>
        <p:txBody>
          <a:bodyPr>
            <a:spAutoFit/>
          </a:bodyPr>
          <a:lstStyle/>
          <a:p>
            <a:pPr>
              <a:buNone/>
            </a:pPr>
            <a:r>
              <a:rPr lang="en-US" sz="2800" b="1" dirty="0"/>
              <a:t>Tuesday: </a:t>
            </a:r>
            <a:r>
              <a:rPr lang="en-US" sz="2800" i="1" dirty="0"/>
              <a:t>“In the morning” </a:t>
            </a:r>
            <a:r>
              <a:rPr lang="en-US" sz="2800" dirty="0"/>
              <a:t>the fig tree was dried up (Mark 11:20; cf. Matthew 21:18-22).</a:t>
            </a:r>
          </a:p>
          <a:p>
            <a:r>
              <a:rPr lang="en-US" sz="2800" dirty="0"/>
              <a:t>Jesus then </a:t>
            </a:r>
            <a:r>
              <a:rPr lang="en-US" sz="2800" i="1" dirty="0"/>
              <a:t>“came into the temple”</a:t>
            </a:r>
            <a:r>
              <a:rPr lang="en-US" sz="2800" dirty="0"/>
              <a:t> (Matthew 21:23), was questioned about his authority.</a:t>
            </a:r>
          </a:p>
          <a:p>
            <a:r>
              <a:rPr lang="en-US" sz="2800" dirty="0"/>
              <a:t>He told three authority parables.</a:t>
            </a:r>
            <a:br>
              <a:rPr lang="en-US" sz="2800" dirty="0"/>
            </a:br>
            <a:r>
              <a:rPr lang="en-US" sz="2800" dirty="0"/>
              <a:t>(Matthew 21:23-22:14).</a:t>
            </a:r>
          </a:p>
          <a:p>
            <a:r>
              <a:rPr lang="en-US" sz="2800" dirty="0"/>
              <a:t>Jesus then discussed four questions</a:t>
            </a:r>
            <a:br>
              <a:rPr lang="en-US" sz="2800" dirty="0"/>
            </a:br>
            <a:r>
              <a:rPr lang="en-US" sz="2800" dirty="0"/>
              <a:t>(Matthew 22:15-46) on the </a:t>
            </a:r>
            <a:r>
              <a:rPr lang="en-US" sz="2800" i="1" dirty="0"/>
              <a:t>“same day”</a:t>
            </a:r>
            <a:r>
              <a:rPr lang="en-US" sz="2800" dirty="0"/>
              <a:t> (Matthew 22:23), </a:t>
            </a:r>
            <a:r>
              <a:rPr lang="en-US" sz="2800" i="1" dirty="0"/>
              <a:t>“while he taught in the temple”</a:t>
            </a:r>
            <a:r>
              <a:rPr lang="en-US" sz="2800" dirty="0"/>
              <a:t> (Mark 12:35).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BBBBBB4-4022-427B-9D6F-D8642599F705}" type="slidenum"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/>
                <a:ea typeface="+mj-ea"/>
                <a:cs typeface="+mj-cs"/>
              </a:rPr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Franklin Gothic Book"/>
              <a:ea typeface="+mj-ea"/>
              <a:cs typeface="+mj-cs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914400" y="663585"/>
            <a:ext cx="7772400" cy="754053"/>
          </a:xfrm>
        </p:spPr>
        <p:txBody>
          <a:bodyPr>
            <a:spAutoFit/>
          </a:bodyPr>
          <a:lstStyle/>
          <a:p>
            <a:r>
              <a:rPr lang="en-US" b="1" dirty="0">
                <a:solidFill>
                  <a:schemeClr val="tx1"/>
                </a:solidFill>
              </a:rPr>
              <a:t>Review: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40382" y="1328928"/>
            <a:ext cx="8686800" cy="4708981"/>
          </a:xfrm>
        </p:spPr>
        <p:txBody>
          <a:bodyPr>
            <a:spAutoFit/>
          </a:bodyPr>
          <a:lstStyle/>
          <a:p>
            <a:pPr>
              <a:buNone/>
            </a:pPr>
            <a:r>
              <a:rPr lang="en-US" sz="2800" b="1" dirty="0"/>
              <a:t>Tuesday:</a:t>
            </a:r>
          </a:p>
          <a:p>
            <a:r>
              <a:rPr lang="en-US" sz="2800" dirty="0"/>
              <a:t>He warned the multitude about the scribes and Pharisees </a:t>
            </a:r>
            <a:br>
              <a:rPr lang="en-US" sz="2800" dirty="0"/>
            </a:br>
            <a:r>
              <a:rPr lang="en-US" sz="2800" dirty="0"/>
              <a:t>(7 Woes -Matthew 23:1-36), before he </a:t>
            </a:r>
            <a:r>
              <a:rPr lang="en-US" sz="2800" i="1" dirty="0"/>
              <a:t>“went out of the temple” </a:t>
            </a:r>
            <a:r>
              <a:rPr lang="en-US" sz="2800" dirty="0"/>
              <a:t>(Mark 13:1a)</a:t>
            </a:r>
          </a:p>
          <a:p>
            <a:r>
              <a:rPr lang="en-US" sz="2800" dirty="0"/>
              <a:t>He taught on the Mount of Olives about the destruction of Jerusalem and the judgment. (Matthew 24:1-26:2)</a:t>
            </a:r>
          </a:p>
          <a:p>
            <a:r>
              <a:rPr lang="en-US" sz="2800" dirty="0"/>
              <a:t>He declared </a:t>
            </a:r>
            <a:r>
              <a:rPr lang="en-US" sz="2800" i="1" dirty="0"/>
              <a:t>“after two days is the Passover” </a:t>
            </a:r>
            <a:r>
              <a:rPr lang="en-US" sz="2800" dirty="0"/>
              <a:t>when the events leading to his death began (Matthew 26:2)</a:t>
            </a:r>
          </a:p>
          <a:p>
            <a:r>
              <a:rPr lang="en-US" sz="2800" i="1" dirty="0"/>
              <a:t>“Every night he went out, and lodged in the mount that is called Olivet.”</a:t>
            </a:r>
            <a:r>
              <a:rPr lang="en-US" sz="2800" dirty="0"/>
              <a:t> (Luke 21:37).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BBBBBB4-4022-427B-9D6F-D8642599F705}" type="slidenum"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/>
                <a:ea typeface="+mj-ea"/>
                <a:cs typeface="+mj-cs"/>
              </a:rPr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Franklin Gothic Book"/>
              <a:ea typeface="+mj-ea"/>
              <a:cs typeface="+mj-cs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914400" y="663585"/>
            <a:ext cx="7772400" cy="754053"/>
          </a:xfrm>
        </p:spPr>
        <p:txBody>
          <a:bodyPr>
            <a:spAutoFit/>
          </a:bodyPr>
          <a:lstStyle/>
          <a:p>
            <a:r>
              <a:rPr lang="en-US" b="1" dirty="0">
                <a:solidFill>
                  <a:schemeClr val="tx1"/>
                </a:solidFill>
              </a:rPr>
              <a:t>Review: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481328"/>
            <a:ext cx="8382000" cy="1815882"/>
          </a:xfrm>
        </p:spPr>
        <p:txBody>
          <a:bodyPr>
            <a:spAutoFit/>
          </a:bodyPr>
          <a:lstStyle/>
          <a:p>
            <a:pPr>
              <a:buNone/>
            </a:pPr>
            <a:r>
              <a:rPr lang="en-US" sz="2800" b="1" dirty="0"/>
              <a:t>Wednesday: </a:t>
            </a:r>
            <a:r>
              <a:rPr lang="en-US" sz="2800" i="1" dirty="0"/>
              <a:t>“And every day he was teaching in the temple; and every night he went out, and lodged in the mount that is called Olivet. </a:t>
            </a:r>
            <a:br>
              <a:rPr lang="en-US" sz="2800" i="1" dirty="0"/>
            </a:br>
            <a:r>
              <a:rPr lang="en-US" sz="2800" i="1" dirty="0"/>
              <a:t>And all the people came early in the morning to him in the temple, to hear him.”</a:t>
            </a:r>
            <a:r>
              <a:rPr lang="en-US" sz="2800" dirty="0"/>
              <a:t> Luke 21:37-38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BBBBBB4-4022-427B-9D6F-D8642599F705}" type="slidenum"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/>
                <a:ea typeface="+mj-ea"/>
                <a:cs typeface="+mj-cs"/>
              </a:rPr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Franklin Gothic Book"/>
              <a:ea typeface="+mj-ea"/>
              <a:cs typeface="+mj-cs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914400" y="663585"/>
            <a:ext cx="7772400" cy="754053"/>
          </a:xfrm>
        </p:spPr>
        <p:txBody>
          <a:bodyPr>
            <a:spAutoFit/>
          </a:bodyPr>
          <a:lstStyle/>
          <a:p>
            <a:r>
              <a:rPr lang="en-US" b="1" dirty="0">
                <a:solidFill>
                  <a:schemeClr val="tx1"/>
                </a:solidFill>
              </a:rPr>
              <a:t>Review: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66725" y="1447800"/>
            <a:ext cx="8220075" cy="4154984"/>
          </a:xfrm>
        </p:spPr>
        <p:txBody>
          <a:bodyPr>
            <a:spAutoFit/>
          </a:bodyPr>
          <a:lstStyle/>
          <a:p>
            <a:pPr>
              <a:buNone/>
            </a:pPr>
            <a:r>
              <a:rPr lang="en-US" sz="2800" b="1" dirty="0"/>
              <a:t>Thursday: </a:t>
            </a:r>
            <a:r>
              <a:rPr lang="en-US" sz="2800" dirty="0"/>
              <a:t>Preparation was made to celebrate Passover on </a:t>
            </a:r>
            <a:r>
              <a:rPr lang="en-US" sz="2800" i="1" dirty="0"/>
              <a:t>“the first day of the feast of unleavened bread”</a:t>
            </a:r>
            <a:r>
              <a:rPr lang="en-US" sz="2800" dirty="0"/>
              <a:t> (Mark 14:12a; Matthew 26:17).</a:t>
            </a:r>
          </a:p>
          <a:p>
            <a:r>
              <a:rPr lang="en-US" sz="3200" dirty="0"/>
              <a:t>That night Jesus ate the “Passover” (Luke 22:15).</a:t>
            </a:r>
          </a:p>
          <a:p>
            <a:r>
              <a:rPr lang="en-US" sz="3200" dirty="0"/>
              <a:t>Judas’ betrayal foretold. Luke 22:21-23</a:t>
            </a:r>
          </a:p>
          <a:p>
            <a:r>
              <a:rPr lang="en-US" sz="3200" dirty="0"/>
              <a:t>Lord’s Supper instituted. Luke 22:19-20; </a:t>
            </a:r>
            <a:br>
              <a:rPr lang="en-US" sz="3200" dirty="0"/>
            </a:br>
            <a:r>
              <a:rPr lang="en-US" sz="3200" dirty="0"/>
              <a:t>cf. 1 Corinthians 11:23-26</a:t>
            </a:r>
          </a:p>
          <a:p>
            <a:r>
              <a:rPr lang="en-US" sz="3200" dirty="0"/>
              <a:t>Afterward, Peter’s denial foretold. Luke 22:31-38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BBBBBB4-4022-427B-9D6F-D8642599F705}" type="slidenum"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/>
                <a:ea typeface="+mj-ea"/>
                <a:cs typeface="+mj-cs"/>
              </a:rPr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Franklin Gothic Book"/>
              <a:ea typeface="+mj-ea"/>
              <a:cs typeface="+mj-cs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914400" y="663585"/>
            <a:ext cx="7772400" cy="754053"/>
          </a:xfrm>
        </p:spPr>
        <p:txBody>
          <a:bodyPr>
            <a:spAutoFit/>
          </a:bodyPr>
          <a:lstStyle/>
          <a:p>
            <a:r>
              <a:rPr lang="en-US" b="1" dirty="0">
                <a:solidFill>
                  <a:schemeClr val="tx1"/>
                </a:solidFill>
              </a:rPr>
              <a:t>Review: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1_Theme10">
  <a:themeElements>
    <a:clrScheme name="Origin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heme10" id="{E0FC6C04-592A-499C-AE63-280780F21E25}" vid="{8CEEE961-FC67-475F-A135-5958AF2CF483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80</TotalTime>
  <Words>953</Words>
  <Application>Microsoft Office PowerPoint</Application>
  <PresentationFormat>On-screen Show (4:3)</PresentationFormat>
  <Paragraphs>77</Paragraphs>
  <Slides>12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9" baseType="lpstr">
      <vt:lpstr>Arial</vt:lpstr>
      <vt:lpstr>Calibri</vt:lpstr>
      <vt:lpstr>Franklin Gothic Book</vt:lpstr>
      <vt:lpstr>Lucida Sans Unicode</vt:lpstr>
      <vt:lpstr>Perpetua</vt:lpstr>
      <vt:lpstr>Wingdings 2</vt:lpstr>
      <vt:lpstr>1_Theme10</vt:lpstr>
      <vt:lpstr>The Last Week  Of Jesus’ Life</vt:lpstr>
      <vt:lpstr>Review:</vt:lpstr>
      <vt:lpstr>Review:</vt:lpstr>
      <vt:lpstr>Review:</vt:lpstr>
      <vt:lpstr>Review:</vt:lpstr>
      <vt:lpstr>Review:</vt:lpstr>
      <vt:lpstr>Review:</vt:lpstr>
      <vt:lpstr>Review:</vt:lpstr>
      <vt:lpstr>Review:</vt:lpstr>
      <vt:lpstr>Review:</vt:lpstr>
      <vt:lpstr>The Garden Of Gethsemane  Matthew 26:30, 36-46; Mark 14:26, 32-42;  Luke 22:39-46; John 18:1</vt:lpstr>
      <vt:lpstr>The Garden Of Gethsemane  Matthew 26:30, 36-46; Mark 14:26, 32-42;  Luke 22:39-46; John 18:1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Life Of Christ (9-7-22)</dc:title>
  <dc:creator>Micky Galloway</dc:creator>
  <cp:lastModifiedBy>Richard Lidh</cp:lastModifiedBy>
  <cp:revision>14</cp:revision>
  <cp:lastPrinted>2022-09-09T19:52:07Z</cp:lastPrinted>
  <dcterms:created xsi:type="dcterms:W3CDTF">2022-09-07T17:25:04Z</dcterms:created>
  <dcterms:modified xsi:type="dcterms:W3CDTF">2022-09-09T19:52:32Z</dcterms:modified>
</cp:coreProperties>
</file>